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63" r:id="rId2"/>
    <p:sldId id="256" r:id="rId3"/>
    <p:sldId id="269" r:id="rId4"/>
    <p:sldId id="270" r:id="rId5"/>
    <p:sldId id="271" r:id="rId6"/>
    <p:sldId id="272" r:id="rId7"/>
    <p:sldId id="273" r:id="rId8"/>
    <p:sldId id="289" r:id="rId9"/>
    <p:sldId id="303" r:id="rId10"/>
    <p:sldId id="276" r:id="rId11"/>
    <p:sldId id="277" r:id="rId12"/>
    <p:sldId id="278" r:id="rId13"/>
    <p:sldId id="279" r:id="rId14"/>
    <p:sldId id="280" r:id="rId15"/>
    <p:sldId id="288" r:id="rId16"/>
    <p:sldId id="304" r:id="rId17"/>
    <p:sldId id="281" r:id="rId18"/>
    <p:sldId id="282" r:id="rId19"/>
    <p:sldId id="283" r:id="rId20"/>
    <p:sldId id="284" r:id="rId21"/>
    <p:sldId id="285" r:id="rId22"/>
    <p:sldId id="287" r:id="rId23"/>
    <p:sldId id="305" r:id="rId24"/>
    <p:sldId id="264" r:id="rId25"/>
    <p:sldId id="257" r:id="rId26"/>
    <p:sldId id="274" r:id="rId27"/>
    <p:sldId id="258" r:id="rId28"/>
    <p:sldId id="275" r:id="rId29"/>
    <p:sldId id="286" r:id="rId30"/>
    <p:sldId id="306" r:id="rId31"/>
    <p:sldId id="316" r:id="rId32"/>
    <p:sldId id="317" r:id="rId33"/>
    <p:sldId id="290" r:id="rId34"/>
    <p:sldId id="266" r:id="rId35"/>
    <p:sldId id="291" r:id="rId36"/>
    <p:sldId id="261" r:id="rId37"/>
    <p:sldId id="267" r:id="rId38"/>
    <p:sldId id="292" r:id="rId39"/>
    <p:sldId id="262" r:id="rId40"/>
    <p:sldId id="268" r:id="rId41"/>
    <p:sldId id="293" r:id="rId42"/>
    <p:sldId id="299" r:id="rId43"/>
    <p:sldId id="294" r:id="rId44"/>
    <p:sldId id="259" r:id="rId45"/>
    <p:sldId id="301" r:id="rId46"/>
    <p:sldId id="295" r:id="rId47"/>
    <p:sldId id="260" r:id="rId48"/>
    <p:sldId id="265" r:id="rId49"/>
    <p:sldId id="308" r:id="rId50"/>
    <p:sldId id="312" r:id="rId51"/>
    <p:sldId id="313" r:id="rId52"/>
    <p:sldId id="314" r:id="rId53"/>
    <p:sldId id="315" r:id="rId54"/>
    <p:sldId id="318" r:id="rId55"/>
    <p:sldId id="31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B79"/>
    <a:srgbClr val="FBA19D"/>
    <a:srgbClr val="FBDED3"/>
    <a:srgbClr val="88B8F7"/>
    <a:srgbClr val="FFD53B"/>
    <a:srgbClr val="FFFCA8"/>
    <a:srgbClr val="EDE9B0"/>
    <a:srgbClr val="ACE3A4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00"/>
    <p:restoredTop sz="94662"/>
  </p:normalViewPr>
  <p:slideViewPr>
    <p:cSldViewPr snapToGrid="0" showGuides="1">
      <p:cViewPr varScale="1">
        <p:scale>
          <a:sx n="61" d="100"/>
          <a:sy n="61" d="100"/>
        </p:scale>
        <p:origin x="240" y="1224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16275-B939-EB4D-B798-7CA97A38DCEB}" type="datetimeFigureOut">
              <a:rPr lang="en-US" smtClean="0"/>
              <a:t>5/8/25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B484D-14F1-714F-96F5-C254C7D3B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7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84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FE250-953C-E3CA-B48B-C6EE2BE3E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45F39-E2B7-72A9-4467-7169947C6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E3260D-7BFE-5306-1AEB-98FAC6B41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x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31E86-95DB-6064-249D-AC481197F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4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47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y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95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D9E64-71DD-F80B-44A5-3B1C5F8F1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68721E-7C2C-2E73-9E58-68E549C8C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AC0CFF-EC25-FE0B-9000-E90C3F8A0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y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46A7D-B100-A652-DE47-3C6AE20DD6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01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y transcription is 216 vs. max rate for the rest as given by paper 216)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34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0D950-60E4-EACA-E134-82D16D9CB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6B8E8B-3A98-91DA-E74D-C1BA5C03A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35B4F-6298-4BAC-BFD2-CA8768C59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y transcription is 216 vs. max rate for the rest as given by paper 216)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9EDA-6F72-BD04-8FB7-E688CCD4A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2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z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54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55481-C719-6620-7826-21818142D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6B1639-49D1-C04B-1153-239441CE0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D2739C-42DD-0AF1-95E0-054B4E205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z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371A4-5BFD-AD8B-0A5F-D88FF94170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0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z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64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CC11F-A346-D82D-3380-749E324EE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1CE2D7-FB9D-2881-EDCE-954CFC762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5C309-C931-E4A2-CEBD-2D769C9F3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z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963F2-B954-96F9-A05B-093FE8D3FE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85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w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60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65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special alphas are 0.01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39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special alphas are 0.01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03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alpha_w</a:t>
            </a:r>
            <a:r>
              <a:rPr lang="en-US" dirty="0"/>
              <a:t> is 216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58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alpha_w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75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alpha_x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83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alpha_x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45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alpha_y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08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alpha_y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64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alpha_z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98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w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65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alpha_z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41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w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84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6875D-7FE6-3D6F-95C5-346A3DE4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56738-12F4-97E8-F958-07BE61E8D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6CB089-12F1-0AFD-B663-B7D0A1D4D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w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639A8-BF8F-1E43-95C7-8925BEC81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21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05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x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68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CAB47-4C92-B843-6631-B27B1C8D1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116419-8C20-5BA1-63D4-C870A775F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E6E7FE-A2EB-88C2-50B5-244639D5E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x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FEB36-DD5C-3C3C-4900-4847D438A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x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07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EDE2-B012-BF32-7FA5-21249C063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53C91-E8A7-78DC-220A-DD1CE9B15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DD3C9-2107-88A8-5E7F-6C9347B0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72C7F-658D-DA08-9245-F759B998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8F45B-0137-BD17-757A-6290033F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9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F0F9-B894-5250-C91C-B33FEA06B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958ED-6631-1AFB-3902-9AF2C9C2C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5BCF4-2B22-1BBD-6902-4954D184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C406D-14BE-7628-8D3A-2AA249B4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15F11-3A07-9826-3EB5-4BB5B797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0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F60E2D-773F-AD80-5EF7-DD9B5A4E6B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49486-EE15-BE16-750F-4854BBAD4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F0F50-A5F0-115C-E95E-75F8A8D42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E6E70-63BF-2F5C-346D-4F93CA9CD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41506-768A-A15C-A624-04D11668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2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E428-5C0C-37EE-341B-990A2E74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BE1BD-9D36-D672-C419-37CB083C9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C92DB-5E64-CCF4-B122-01F7B9A82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9EBAE-3EBA-F009-386B-840CD5742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A744B-53CD-81E2-602C-5AC7C19B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7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A731-5FFE-F1AD-2394-65DB50B8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A1A90-91AC-AE94-3E6A-B0DE235BE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58D50-C504-8018-0D74-5B50EBE5F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41C50-E390-C3A9-93CE-5BEA483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89182-8862-3CDE-07D3-AB716796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57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B168-9F05-E499-3FDF-BFE31064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E3B3-B364-7A9F-3466-636391254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31603-9B85-03D8-CBBC-6E0D2F53A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6AF02-E2A5-F674-67F6-A74ECA47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CE337-43F4-04F2-EEB6-E1803A64E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1910C-E98F-3D15-84E9-FE3EA9ED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3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FEB8-11B0-5DF0-A496-05B18F33B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7075C-0F87-982F-7EAE-F10874DCB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633F5-EA60-4ADB-96DB-834552438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28D40-93FC-6D54-CC50-84E4BE4499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98216-D3E9-64FE-92C7-1AA1DFAD2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7D60E-5D4D-0C38-2FAD-696FB223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AB75EE-454A-51E3-E10C-E431F637F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9D7FCC-1038-DDEF-186C-15674C98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3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0F1D5-3F8A-54A2-5765-384BA54D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D6EF56-5153-A178-B1CD-06D5D18DA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1CADB-BDE0-F139-62FA-D24562651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C9CB2-0412-BECC-FD33-E9FF55AE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62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0B9EC6-92B9-2235-7910-0255F4D26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1B50C-CC0D-A96C-62A9-94B07F2FA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FE67B-901F-3D42-6767-7B3B877E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5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9688-F59E-5D9C-07AC-E096C590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260B6-C6B4-8549-A004-2C71EEE10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88B06-6C36-777E-F348-0E1962C05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9C3FF-68A1-0C0F-FAD5-1C30699CA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C94E4-9E8E-8253-B5E2-83D755D4F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D728A-8FA3-4410-8A8B-E2847D3E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51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0134-CC9A-B2E8-A77F-087DC0A83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6A1606-5F51-D4E3-7B7A-6EC17C6BD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8ADE2-5B3B-D1D5-DB5A-6662AA9D1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19F77-A6A1-B83D-2E6C-7BA03FFE8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4BF96-5577-7AD4-60F9-861F66F68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7E69A-7621-2909-E864-C62E246D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7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6EFF3-6DB2-62E8-B215-F222E6FA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26B97-90F6-B13D-6C65-764C4D90F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165CE-D078-DBB2-5BED-3CD1C7155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B2293-CBC3-8736-3877-247C0F4FE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C401F-7151-82D7-E5E6-5DF68F00A4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6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D7D618-85D2-94BA-A8DA-3A23AD63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3385AC-1456-2326-28EA-A092CE019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Implementation of the Paper’s Model</a:t>
            </a:r>
          </a:p>
        </p:txBody>
      </p:sp>
    </p:spTree>
    <p:extLst>
      <p:ext uri="{BB962C8B-B14F-4D97-AF65-F5344CB8AC3E}">
        <p14:creationId xmlns:p14="http://schemas.microsoft.com/office/powerpoint/2010/main" val="1885440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0125-E274-7B6A-F920-0D612E4D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– Node 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83051-7C71-0A63-81C1-EBC421003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Sydney</a:t>
            </a:r>
          </a:p>
        </p:txBody>
      </p:sp>
    </p:spTree>
    <p:extLst>
      <p:ext uri="{BB962C8B-B14F-4D97-AF65-F5344CB8AC3E}">
        <p14:creationId xmlns:p14="http://schemas.microsoft.com/office/powerpoint/2010/main" val="176768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9BC00E4-404D-1C47-40C0-82F43ADA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6217C35-2F9B-25E1-800D-A1EEF8BAFAC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  <p:pic>
        <p:nvPicPr>
          <p:cNvPr id="5" name="Picture 4" descr="A graph of 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E9EBA55E-312C-0066-40B3-FBE75ED05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599"/>
            <a:ext cx="4572001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16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DE8C9-9083-181D-1F06-3A9A9A82C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BEE707E5-D284-308F-40ED-5A0CB8157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71600"/>
            <a:ext cx="4572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0176C9-8D89-1D82-5D93-EC71C7ECCE7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4CB32D09-F609-BB88-B18D-D262AA636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9" y="1371600"/>
            <a:ext cx="457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6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91C5D03A-3385-EAD0-6578-DBB7373FE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377BF44-D119-EE6C-A156-23BBB8CE314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54AAEFB-C6D9-924A-F9BC-7D613A0B6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9" y="1371600"/>
            <a:ext cx="4572001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76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76719-61C0-99FF-0A4B-7549860F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0F6188EA-B009-A26F-273C-2EF3C8A26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43C640-5D88-BB49-F071-3406095E14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FC8370FD-EBB6-538E-3585-90B43F8E3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4" y="1371600"/>
            <a:ext cx="457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9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29ED-6803-262E-06E6-446431E20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D43D819-1766-A429-E176-1C48E5B5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3444875" cy="516731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6906456-E954-8FE9-4D07-291DAC70B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562" y="1640115"/>
            <a:ext cx="3444875" cy="5167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2B052E-37DD-3CEF-BB88-244860EC1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788" y="90488"/>
            <a:ext cx="4040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86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6A27E-BE66-B139-9CC6-78DBD5495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D2D9-0565-6458-3C20-D30407362D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hase_2a_alpha_x_scan_results">
            <a:hlinkClick r:id="" action="ppaction://media"/>
            <a:extLst>
              <a:ext uri="{FF2B5EF4-FFF2-40B4-BE49-F238E27FC236}">
                <a16:creationId xmlns:a16="http://schemas.microsoft.com/office/drawing/2014/main" id="{3B94C4CD-F0DE-1F55-C828-89652BD75D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73764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6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4D9D-EA76-59DF-9FE9-9DE1A76D7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– Node 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E996F-8ECF-B789-A508-2E0263D9A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Sean</a:t>
            </a:r>
          </a:p>
        </p:txBody>
      </p:sp>
    </p:spTree>
    <p:extLst>
      <p:ext uri="{BB962C8B-B14F-4D97-AF65-F5344CB8AC3E}">
        <p14:creationId xmlns:p14="http://schemas.microsoft.com/office/powerpoint/2010/main" val="3661927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74DE31F4-2B70-A5E8-4FE6-8C02B384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CE98B2B-4B7B-A313-62A0-26F4B4B25AA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  <p:pic>
        <p:nvPicPr>
          <p:cNvPr id="5" name="Picture 4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ABC3D31D-768B-E74E-D8BC-0A930C717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7" y="1371598"/>
            <a:ext cx="4572001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03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B37EF-86AC-97CB-D2CF-BD4E042E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9F1B1254-9513-A23F-CD02-DB2932DBA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959BBD5-2D0A-2315-9305-FAE7D8064EC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9B7D079-023C-28C7-0B19-411AC9661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8" y="1371598"/>
            <a:ext cx="4572001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2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C0C93FC8-ABDA-A8DD-AB31-456808D7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909BB61E-EB6D-9C12-7C82-05B03937C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7253C2-16F9-087A-7BFB-08680D09538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Paper’s Model</a:t>
            </a:r>
          </a:p>
        </p:txBody>
      </p:sp>
    </p:spTree>
    <p:extLst>
      <p:ext uri="{BB962C8B-B14F-4D97-AF65-F5344CB8AC3E}">
        <p14:creationId xmlns:p14="http://schemas.microsoft.com/office/powerpoint/2010/main" val="1896288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6AD999A-53CB-F65D-5DC9-8A5D81BEF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9D0E078-2EB7-FC21-4CEF-86773D0A299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9232E40-A9B7-66D5-20C9-0D4CFDF72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4" y="1371599"/>
            <a:ext cx="4572001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14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1D122-05BA-2EF7-EBCB-A7B9D55E2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7C4EBF1-86C4-1EC9-E7E4-A98567BE6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038CE7-3C26-B9FC-D191-17F709658E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86BC771-C51F-E288-332A-D55787023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97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85F82-F9A2-853D-39D0-01A2FB7A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1CC7619-6A4D-4343-95A0-5DAD5BEA1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690688"/>
            <a:ext cx="3444875" cy="516731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787DA70-00AA-0CB5-F390-DD5A8AB7F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690686"/>
            <a:ext cx="3444875" cy="5167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EB780E-74F5-C0DA-1D20-B6E7D9A1B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020" y="0"/>
            <a:ext cx="3930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71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EA445-B684-05D6-EB5A-AF30DAB1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761A-3A82-AB4A-814D-C820D104D5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hase_2a_alpha_y_scan_results">
            <a:hlinkClick r:id="" action="ppaction://media"/>
            <a:extLst>
              <a:ext uri="{FF2B5EF4-FFF2-40B4-BE49-F238E27FC236}">
                <a16:creationId xmlns:a16="http://schemas.microsoft.com/office/drawing/2014/main" id="{4704501B-9E2E-7C82-4FEA-3EE6733E17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579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3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0B3F2-B689-CC1E-A4AD-BA68F9BD1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4A9230-0708-0A47-3CB0-663717B7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– Node Z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386EF2-EE4A-4E34-9E9A-A69D738AF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Olivia</a:t>
            </a:r>
          </a:p>
        </p:txBody>
      </p:sp>
    </p:spTree>
    <p:extLst>
      <p:ext uri="{BB962C8B-B14F-4D97-AF65-F5344CB8AC3E}">
        <p14:creationId xmlns:p14="http://schemas.microsoft.com/office/powerpoint/2010/main" val="875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A8999216-7B04-84B2-45B9-54D0E256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023F3-D8CE-B4C0-FA84-D5484928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Added Node</a:t>
            </a:r>
          </a:p>
        </p:txBody>
      </p:sp>
      <p:pic>
        <p:nvPicPr>
          <p:cNvPr id="4" name="Picture 3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E35B61E8-3212-36E0-C3A2-ACD2EA32A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13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9E221-0315-0386-1C99-D09602B17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9153D188-5EF1-414A-9546-96EB97539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99737-7A18-3661-661E-41D765683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Added Node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FC3284C1-58C2-20C3-DAA8-A7EDECEF4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8" y="1371598"/>
            <a:ext cx="4572001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35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32575AA2-D2E3-7848-037D-546866A4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2DBFDD-46A3-9061-852F-271F4DED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Strength Added Node</a:t>
            </a:r>
          </a:p>
        </p:txBody>
      </p:sp>
      <p:pic>
        <p:nvPicPr>
          <p:cNvPr id="4" name="Picture 3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61B9B4E-8CD0-B311-FDA5-B8D8D277C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46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DD8F9-38A8-CFED-8228-C48220695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E5AE97D-377C-2827-255D-4C9B6D152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1EA95AA-20E8-7065-1122-8B55A5A892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FDAFACC-C544-3554-2D16-A51898B16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8" y="1371598"/>
            <a:ext cx="4572001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36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6245E-E0A5-5979-9556-119616AD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7AC3E40-C06E-4344-8569-0654AE3B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3444875" cy="516731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AB9F4F5-1EE1-A99E-23A6-6478F5087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127" y="1690686"/>
            <a:ext cx="3444875" cy="5167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BF4B46-4C56-A7B7-49EC-F34D1601D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980" y="35323"/>
            <a:ext cx="3849370" cy="68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49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0C4F4-0733-5424-079A-B5A2B8F2F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– Node 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B15AD-1E45-58FC-94C7-09B0C0472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Adriana</a:t>
            </a:r>
          </a:p>
        </p:txBody>
      </p:sp>
    </p:spTree>
    <p:extLst>
      <p:ext uri="{BB962C8B-B14F-4D97-AF65-F5344CB8AC3E}">
        <p14:creationId xmlns:p14="http://schemas.microsoft.com/office/powerpoint/2010/main" val="2277482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F3963-6581-A286-6E4E-52B40BE56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B5CD-BA91-3E00-5BAB-B79660A66E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hase_2a_alpha_z_scan_results">
            <a:hlinkClick r:id="" action="ppaction://media"/>
            <a:extLst>
              <a:ext uri="{FF2B5EF4-FFF2-40B4-BE49-F238E27FC236}">
                <a16:creationId xmlns:a16="http://schemas.microsoft.com/office/drawing/2014/main" id="{2521F813-D1C1-095C-0165-1095F06432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0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6AD8-A9B3-F986-319E-A41899BAA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63F68-C5A6-9DF2-A9C5-8FC083253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33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90B0707-6A86-7B89-8054-C889F067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0400"/>
            <a:ext cx="12192000" cy="406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0ADA8-6EF5-C9FF-E3E2-AFFE1F087EEF}"/>
              </a:ext>
            </a:extLst>
          </p:cNvPr>
          <p:cNvSpPr txBox="1"/>
          <p:nvPr/>
        </p:nvSpPr>
        <p:spPr>
          <a:xfrm>
            <a:off x="0" y="8636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Adding Node Y (parameter sweep of alpha y) has the smallest effect on each of our individual models, followed by Node Z, with Nodes W and X having the most drastic effect.</a:t>
            </a:r>
          </a:p>
        </p:txBody>
      </p:sp>
    </p:spTree>
    <p:extLst>
      <p:ext uri="{BB962C8B-B14F-4D97-AF65-F5344CB8AC3E}">
        <p14:creationId xmlns:p14="http://schemas.microsoft.com/office/powerpoint/2010/main" val="94436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660E-E8A6-0A97-236A-64920117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2b – Group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E5E32-6162-711F-0F4B-D720E8465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00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5F6BE-92D6-727B-A7CD-D6124F5A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Paper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1660704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61002ED0-8491-5B60-409C-32A95A095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pic>
        <p:nvPicPr>
          <p:cNvPr id="3" name="Picture 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5AC0149-8B35-99C1-7052-5364CB2BA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06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1723163A-17C7-00A8-D138-8D2AAA5A7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6D66896B-3AB4-6CE8-16EA-4B4C0886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2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00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BE5AF-49F7-45C5-F506-3B4E3E045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67D5C-5150-9FE1-9CB3-48CCFFCED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Adriana Phase 2a Model vs. Group Model</a:t>
            </a:r>
            <a:br>
              <a:rPr lang="en-US" dirty="0"/>
            </a:br>
            <a:r>
              <a:rPr lang="en-US" dirty="0"/>
              <a:t>Alpha_W = 216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675829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7A17C-10F3-7C8B-ABB4-475ED21F6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24D21252-292F-32D4-F1DA-7706C640A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9" y="0"/>
            <a:ext cx="5715000" cy="6858000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2E2103D-3749-FA86-9DC6-6882870A5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F6535-5B72-6F8B-FB29-7BBBE4C89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AA96FE09-8A19-7DC7-6544-487D5A689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9B96440B-582E-5842-1926-F18C06C4D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13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6DF8476-E1FA-B67D-6907-999B756BC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C23C98-2F52-5F52-C0F5-6406EDC1127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BDD24F3-4A77-14EF-4714-EBCA9E2F2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8" y="1371598"/>
            <a:ext cx="4572001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74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A4E77-7915-7DF9-642F-C74DBE6B3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8B91-5A5C-138E-EE3F-9A853C13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Sydney Phase 2a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216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3206341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F914-18A8-90DB-4C6C-E12D0DA09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1ACB96A-B9AF-2929-FB7C-6612C57DB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85416E4-8F44-1B12-8F7D-319A2E44E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89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EE749-A953-D8FF-3B89-012523DB4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B8276CD8-9B83-3656-0343-68742577B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C302A99-FF3F-C287-A08C-43883D26F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97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5BC2E-1639-49ED-DB30-5408BF45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85F5-D433-D36E-E07C-0ACAFC95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Sean Phase 2a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216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76932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A7D70-7CE8-3B12-4EF5-35F1821E0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2121E3E-6876-7410-D4DE-426565AF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A2FBCA0-35B3-4A88-A3BB-F6919B31A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80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118CF-6C03-C857-746B-9DF7F455E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450E3B34-FF3A-8508-EA7E-A9E70C61D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96C85ED-6F74-428A-3215-449CECE87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6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05EA-64EF-66CE-16C3-B5EA82FAC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D24A9-C1A9-8B3A-6B79-60696D171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Olivia Phase 2a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216</a:t>
            </a:r>
          </a:p>
        </p:txBody>
      </p:sp>
    </p:spTree>
    <p:extLst>
      <p:ext uri="{BB962C8B-B14F-4D97-AF65-F5344CB8AC3E}">
        <p14:creationId xmlns:p14="http://schemas.microsoft.com/office/powerpoint/2010/main" val="4122806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E4624-C09F-070C-409D-B103ADDBA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AB6C5A7B-18B7-E818-4D65-26941BA49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30AA02E2-700C-9162-C525-B68D620E2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81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6796E-1E72-0009-7E65-0E18CC28B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5AF8208-AEBF-D5B1-E919-70A076E14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CA5CA42-4A59-46C4-0696-E4BEA463D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57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43CC6-4525-70EC-592A-55570057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2b – Parameter Scan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E43E4-77F4-2244-0A51-500C9F9C5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78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A2499FD-F7CA-7E5F-9BAA-D5F2E038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8EAA08-B2E7-BCA4-548E-6A4FB3898C4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C6B1DB5-E060-E63E-571E-304420AFC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18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F3963-6581-A286-6E4E-52B40BE56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B5CD-BA91-3E00-5BAB-B79660A66E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D02B41-9636-C2AD-D11F-CC3AB9B6E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224675"/>
              </p:ext>
            </p:extLst>
          </p:nvPr>
        </p:nvGraphicFramePr>
        <p:xfrm>
          <a:off x="3932238" y="0"/>
          <a:ext cx="8259760" cy="68580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032470">
                  <a:extLst>
                    <a:ext uri="{9D8B030D-6E8A-4147-A177-3AD203B41FA5}">
                      <a16:colId xmlns:a16="http://schemas.microsoft.com/office/drawing/2014/main" val="1211951310"/>
                    </a:ext>
                  </a:extLst>
                </a:gridCol>
                <a:gridCol w="1032470">
                  <a:extLst>
                    <a:ext uri="{9D8B030D-6E8A-4147-A177-3AD203B41FA5}">
                      <a16:colId xmlns:a16="http://schemas.microsoft.com/office/drawing/2014/main" val="3837405768"/>
                    </a:ext>
                  </a:extLst>
                </a:gridCol>
                <a:gridCol w="1032470">
                  <a:extLst>
                    <a:ext uri="{9D8B030D-6E8A-4147-A177-3AD203B41FA5}">
                      <a16:colId xmlns:a16="http://schemas.microsoft.com/office/drawing/2014/main" val="1806512257"/>
                    </a:ext>
                  </a:extLst>
                </a:gridCol>
                <a:gridCol w="1032470">
                  <a:extLst>
                    <a:ext uri="{9D8B030D-6E8A-4147-A177-3AD203B41FA5}">
                      <a16:colId xmlns:a16="http://schemas.microsoft.com/office/drawing/2014/main" val="2400120654"/>
                    </a:ext>
                  </a:extLst>
                </a:gridCol>
                <a:gridCol w="1032470">
                  <a:extLst>
                    <a:ext uri="{9D8B030D-6E8A-4147-A177-3AD203B41FA5}">
                      <a16:colId xmlns:a16="http://schemas.microsoft.com/office/drawing/2014/main" val="606994249"/>
                    </a:ext>
                  </a:extLst>
                </a:gridCol>
                <a:gridCol w="1032470">
                  <a:extLst>
                    <a:ext uri="{9D8B030D-6E8A-4147-A177-3AD203B41FA5}">
                      <a16:colId xmlns:a16="http://schemas.microsoft.com/office/drawing/2014/main" val="2695258282"/>
                    </a:ext>
                  </a:extLst>
                </a:gridCol>
                <a:gridCol w="1032470">
                  <a:extLst>
                    <a:ext uri="{9D8B030D-6E8A-4147-A177-3AD203B41FA5}">
                      <a16:colId xmlns:a16="http://schemas.microsoft.com/office/drawing/2014/main" val="927047164"/>
                    </a:ext>
                  </a:extLst>
                </a:gridCol>
                <a:gridCol w="1032470">
                  <a:extLst>
                    <a:ext uri="{9D8B030D-6E8A-4147-A177-3AD203B41FA5}">
                      <a16:colId xmlns:a16="http://schemas.microsoft.com/office/drawing/2014/main" val="2871704166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Q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Sync_Full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Amp_Full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Period_Full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Sync_0_50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Amp_0_50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Period_0_50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Alpha_Value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73FB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02580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0.84375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46927241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227179747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97503001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34353236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298773009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288215122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403715086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383051217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254739661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378190245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182510417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344896158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3456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43807629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0.84375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195668709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387235264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421962822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327421417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249563590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13962822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190950507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205386258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52000432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4657636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88628837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141385161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3456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36083823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0.84375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136960850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115825777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138052445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144648826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411650022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158802413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61669997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336960375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130541763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218081088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400753564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310085882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3456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3796198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919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7200C-312C-AF9D-36D2-263053F9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1740-9448-6F59-9784-825D2F63E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6F2779-A0C9-9050-ACEB-1CB7DA7FD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654208"/>
              </p:ext>
            </p:extLst>
          </p:nvPr>
        </p:nvGraphicFramePr>
        <p:xfrm>
          <a:off x="3932239" y="0"/>
          <a:ext cx="8259763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304">
                  <a:extLst>
                    <a:ext uri="{9D8B030D-6E8A-4147-A177-3AD203B41FA5}">
                      <a16:colId xmlns:a16="http://schemas.microsoft.com/office/drawing/2014/main" val="12999354"/>
                    </a:ext>
                  </a:extLst>
                </a:gridCol>
                <a:gridCol w="962441">
                  <a:extLst>
                    <a:ext uri="{9D8B030D-6E8A-4147-A177-3AD203B41FA5}">
                      <a16:colId xmlns:a16="http://schemas.microsoft.com/office/drawing/2014/main" val="1297936258"/>
                    </a:ext>
                  </a:extLst>
                </a:gridCol>
                <a:gridCol w="937304">
                  <a:extLst>
                    <a:ext uri="{9D8B030D-6E8A-4147-A177-3AD203B41FA5}">
                      <a16:colId xmlns:a16="http://schemas.microsoft.com/office/drawing/2014/main" val="765283142"/>
                    </a:ext>
                  </a:extLst>
                </a:gridCol>
                <a:gridCol w="1077359">
                  <a:extLst>
                    <a:ext uri="{9D8B030D-6E8A-4147-A177-3AD203B41FA5}">
                      <a16:colId xmlns:a16="http://schemas.microsoft.com/office/drawing/2014/main" val="183103372"/>
                    </a:ext>
                  </a:extLst>
                </a:gridCol>
                <a:gridCol w="1034266">
                  <a:extLst>
                    <a:ext uri="{9D8B030D-6E8A-4147-A177-3AD203B41FA5}">
                      <a16:colId xmlns:a16="http://schemas.microsoft.com/office/drawing/2014/main" val="3412516868"/>
                    </a:ext>
                  </a:extLst>
                </a:gridCol>
                <a:gridCol w="1005537">
                  <a:extLst>
                    <a:ext uri="{9D8B030D-6E8A-4147-A177-3AD203B41FA5}">
                      <a16:colId xmlns:a16="http://schemas.microsoft.com/office/drawing/2014/main" val="2893422087"/>
                    </a:ext>
                  </a:extLst>
                </a:gridCol>
                <a:gridCol w="1152776">
                  <a:extLst>
                    <a:ext uri="{9D8B030D-6E8A-4147-A177-3AD203B41FA5}">
                      <a16:colId xmlns:a16="http://schemas.microsoft.com/office/drawing/2014/main" val="3840564448"/>
                    </a:ext>
                  </a:extLst>
                </a:gridCol>
                <a:gridCol w="1152776">
                  <a:extLst>
                    <a:ext uri="{9D8B030D-6E8A-4147-A177-3AD203B41FA5}">
                      <a16:colId xmlns:a16="http://schemas.microsoft.com/office/drawing/2014/main" val="724582836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Q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Sync_Full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Amp_Full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Period_Full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Sync_0_50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Amp_0_50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Period_0_50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Alpha_Value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BA1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30311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8.44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0.84375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2909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16573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72532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01781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43354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14781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407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63465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61932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4174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15726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60154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3456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69303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8.98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0.84375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931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64945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07525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24315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07812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97182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61881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6111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34392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99468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07219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88282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3456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31271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0.84375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63847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13205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8291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9.23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88462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48451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59759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22410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8.33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88347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32169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52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54328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58866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3456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17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494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B758F-FE7C-3E96-8703-C839B10A2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2082-1AA2-78FE-64FB-F3FCFDE958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F65F71-8A54-88D6-114E-677EEBEB6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608520"/>
              </p:ext>
            </p:extLst>
          </p:nvPr>
        </p:nvGraphicFramePr>
        <p:xfrm>
          <a:off x="3932239" y="0"/>
          <a:ext cx="8259763" cy="685800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937304">
                  <a:extLst>
                    <a:ext uri="{9D8B030D-6E8A-4147-A177-3AD203B41FA5}">
                      <a16:colId xmlns:a16="http://schemas.microsoft.com/office/drawing/2014/main" val="3390516233"/>
                    </a:ext>
                  </a:extLst>
                </a:gridCol>
                <a:gridCol w="962441">
                  <a:extLst>
                    <a:ext uri="{9D8B030D-6E8A-4147-A177-3AD203B41FA5}">
                      <a16:colId xmlns:a16="http://schemas.microsoft.com/office/drawing/2014/main" val="4118451899"/>
                    </a:ext>
                  </a:extLst>
                </a:gridCol>
                <a:gridCol w="937304">
                  <a:extLst>
                    <a:ext uri="{9D8B030D-6E8A-4147-A177-3AD203B41FA5}">
                      <a16:colId xmlns:a16="http://schemas.microsoft.com/office/drawing/2014/main" val="915894202"/>
                    </a:ext>
                  </a:extLst>
                </a:gridCol>
                <a:gridCol w="1077359">
                  <a:extLst>
                    <a:ext uri="{9D8B030D-6E8A-4147-A177-3AD203B41FA5}">
                      <a16:colId xmlns:a16="http://schemas.microsoft.com/office/drawing/2014/main" val="708450361"/>
                    </a:ext>
                  </a:extLst>
                </a:gridCol>
                <a:gridCol w="1034266">
                  <a:extLst>
                    <a:ext uri="{9D8B030D-6E8A-4147-A177-3AD203B41FA5}">
                      <a16:colId xmlns:a16="http://schemas.microsoft.com/office/drawing/2014/main" val="4109891579"/>
                    </a:ext>
                  </a:extLst>
                </a:gridCol>
                <a:gridCol w="1005537">
                  <a:extLst>
                    <a:ext uri="{9D8B030D-6E8A-4147-A177-3AD203B41FA5}">
                      <a16:colId xmlns:a16="http://schemas.microsoft.com/office/drawing/2014/main" val="1087520374"/>
                    </a:ext>
                  </a:extLst>
                </a:gridCol>
                <a:gridCol w="1152776">
                  <a:extLst>
                    <a:ext uri="{9D8B030D-6E8A-4147-A177-3AD203B41FA5}">
                      <a16:colId xmlns:a16="http://schemas.microsoft.com/office/drawing/2014/main" val="1511293181"/>
                    </a:ext>
                  </a:extLst>
                </a:gridCol>
                <a:gridCol w="1152776">
                  <a:extLst>
                    <a:ext uri="{9D8B030D-6E8A-4147-A177-3AD203B41FA5}">
                      <a16:colId xmlns:a16="http://schemas.microsoft.com/office/drawing/2014/main" val="1269325790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Q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Sync_Full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Amp_Full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Period_Full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Sync_0_50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Amp_0_50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Period_0_50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Alpha_Value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88B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07035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0.4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42.35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106.93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125.32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50.73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0.84375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202447589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13.56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78.81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36.11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46.04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13104158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43.33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30.67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168584989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18.87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17.36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390810734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33565794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395279016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418386605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348778677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77757754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5539406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356778775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114296455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3456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75337312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18.63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109.88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100.41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50.66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0.84375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244182587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82.46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23.31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51.12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269185276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44.98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33.36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359131923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20.62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18.74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154358904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160722963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286207923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165944677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171422443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68303040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234688430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97298594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96620377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3456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116014459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12.92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109.32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94.29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53.86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0.84375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235998735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82.74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49.73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116184934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47.14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36.95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116480940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22.08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20.36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335102559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12.18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97432295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44359141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272423281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78786464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404005348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220504786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36083904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371418021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3456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3461039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780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1AB6C-AE46-869D-6AD8-55C6ECE0C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2E9B8-C37F-C811-A693-C4E08C2F5D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Alpha_Z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B1B34F-96C7-D1CA-85B5-56C7C6EF8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16501"/>
              </p:ext>
            </p:extLst>
          </p:nvPr>
        </p:nvGraphicFramePr>
        <p:xfrm>
          <a:off x="3932239" y="0"/>
          <a:ext cx="8259763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304">
                  <a:extLst>
                    <a:ext uri="{9D8B030D-6E8A-4147-A177-3AD203B41FA5}">
                      <a16:colId xmlns:a16="http://schemas.microsoft.com/office/drawing/2014/main" val="4147257695"/>
                    </a:ext>
                  </a:extLst>
                </a:gridCol>
                <a:gridCol w="962441">
                  <a:extLst>
                    <a:ext uri="{9D8B030D-6E8A-4147-A177-3AD203B41FA5}">
                      <a16:colId xmlns:a16="http://schemas.microsoft.com/office/drawing/2014/main" val="1619733890"/>
                    </a:ext>
                  </a:extLst>
                </a:gridCol>
                <a:gridCol w="937304">
                  <a:extLst>
                    <a:ext uri="{9D8B030D-6E8A-4147-A177-3AD203B41FA5}">
                      <a16:colId xmlns:a16="http://schemas.microsoft.com/office/drawing/2014/main" val="2617682998"/>
                    </a:ext>
                  </a:extLst>
                </a:gridCol>
                <a:gridCol w="1077359">
                  <a:extLst>
                    <a:ext uri="{9D8B030D-6E8A-4147-A177-3AD203B41FA5}">
                      <a16:colId xmlns:a16="http://schemas.microsoft.com/office/drawing/2014/main" val="1737516808"/>
                    </a:ext>
                  </a:extLst>
                </a:gridCol>
                <a:gridCol w="1034266">
                  <a:extLst>
                    <a:ext uri="{9D8B030D-6E8A-4147-A177-3AD203B41FA5}">
                      <a16:colId xmlns:a16="http://schemas.microsoft.com/office/drawing/2014/main" val="3481396143"/>
                    </a:ext>
                  </a:extLst>
                </a:gridCol>
                <a:gridCol w="1005537">
                  <a:extLst>
                    <a:ext uri="{9D8B030D-6E8A-4147-A177-3AD203B41FA5}">
                      <a16:colId xmlns:a16="http://schemas.microsoft.com/office/drawing/2014/main" val="4061191880"/>
                    </a:ext>
                  </a:extLst>
                </a:gridCol>
                <a:gridCol w="1152776">
                  <a:extLst>
                    <a:ext uri="{9D8B030D-6E8A-4147-A177-3AD203B41FA5}">
                      <a16:colId xmlns:a16="http://schemas.microsoft.com/office/drawing/2014/main" val="3134325312"/>
                    </a:ext>
                  </a:extLst>
                </a:gridCol>
                <a:gridCol w="1152776">
                  <a:extLst>
                    <a:ext uri="{9D8B030D-6E8A-4147-A177-3AD203B41FA5}">
                      <a16:colId xmlns:a16="http://schemas.microsoft.com/office/drawing/2014/main" val="3933836642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Q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Sync_Full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Amp_Full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Period_Full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Sync_0_50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Amp_0_50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Period_0_50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Alpha_Value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FD5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74492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34.59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89.37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103.42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44.38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10.99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0.84375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22810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49.64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12.32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33.81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25704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19.83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11.35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17.99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10.44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05623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26767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86058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56844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80998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3097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64503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68428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7619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4688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3456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25311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91.24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12.35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68.08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10.67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0.84375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634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49.3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12.25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35.13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81511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20.14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18.69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7074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98793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46820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66213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76730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82540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92693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18561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61998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5503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3456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48678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89.59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45.06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42.73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10.49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0.84375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04820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48.56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34.03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97390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20.23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11.57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19.1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00554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10.35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10.23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72137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9.38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76433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67021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60956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91786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20759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67350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85619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84861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3456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152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832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E7CC1-F1C7-10B7-6657-FEE19E223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1E85-1411-AED6-245F-FA97D3BB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2b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EEC89-623B-AE25-1F14-165DC3D8F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67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B54E7-E5D0-41C0-E884-436E7C607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FD618B-FDA5-4B62-1457-2D01051BA779}"/>
              </a:ext>
            </a:extLst>
          </p:cNvPr>
          <p:cNvSpPr txBox="1"/>
          <p:nvPr/>
        </p:nvSpPr>
        <p:spPr>
          <a:xfrm>
            <a:off x="0" y="8636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Adding Node Y (parameter sweep of alpha y) has the smallest effect on </a:t>
            </a:r>
            <a:r>
              <a:rPr lang="en-US"/>
              <a:t>the group model,  </a:t>
            </a:r>
            <a:r>
              <a:rPr lang="en-US" dirty="0"/>
              <a:t>followed by Node Z, with Nodes W and X having the most drastic effect.</a:t>
            </a:r>
          </a:p>
        </p:txBody>
      </p:sp>
      <p:pic>
        <p:nvPicPr>
          <p:cNvPr id="5" name="Picture 4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311E3382-060A-BB72-91BE-7806D642D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7877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7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E05D914-9064-D424-5327-B40877FED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AACAE0-3E84-5E19-1232-83434BB82F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7589E67-FD33-77B8-1D5B-7CB95A418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599"/>
            <a:ext cx="4572001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7825A-2399-7B5D-C67B-092CD7E00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0C461436-90C5-948C-C8E9-B8DF5AF84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B362C3-CCC6-479A-384F-22BB2184500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DE055469-4F1A-6F2E-F855-75D2B20D5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5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648D-9656-CFF0-85DA-325943D76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1C72FE2-198E-0A62-1AD5-B19351E67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462" y="1690688"/>
            <a:ext cx="3444875" cy="5167312"/>
          </a:xfrm>
          <a:prstGeom prst="rect">
            <a:avLst/>
          </a:prstGeom>
        </p:spPr>
      </p:pic>
      <p:pic>
        <p:nvPicPr>
          <p:cNvPr id="9" name="Picture 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695BE00-172B-DA22-1ECD-0537CEE5A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7"/>
            <a:ext cx="3444875" cy="5167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F316A0-780A-D96D-3D75-AF96E083F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514" y="0"/>
            <a:ext cx="4037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69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DD9D-2737-C959-DBA7-074E717AAC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hase_2a_alpha_w_scan_results">
            <a:hlinkClick r:id="" action="ppaction://media"/>
            <a:extLst>
              <a:ext uri="{FF2B5EF4-FFF2-40B4-BE49-F238E27FC236}">
                <a16:creationId xmlns:a16="http://schemas.microsoft.com/office/drawing/2014/main" id="{E2FF96AA-81FC-05CB-A7B3-5D4ACDB18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579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5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2325</Words>
  <Application>Microsoft Macintosh PowerPoint</Application>
  <PresentationFormat>Widescreen</PresentationFormat>
  <Paragraphs>1387</Paragraphs>
  <Slides>55</Slides>
  <Notes>30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Aptos</vt:lpstr>
      <vt:lpstr>Aptos Display</vt:lpstr>
      <vt:lpstr>Aptos Narrow</vt:lpstr>
      <vt:lpstr>Arial</vt:lpstr>
      <vt:lpstr>Helvetica Neue</vt:lpstr>
      <vt:lpstr>Office Theme</vt:lpstr>
      <vt:lpstr>Phase 1</vt:lpstr>
      <vt:lpstr>PowerPoint Presentation</vt:lpstr>
      <vt:lpstr>Phase 2a – Node W</vt:lpstr>
      <vt:lpstr>PowerPoint Presentation</vt:lpstr>
      <vt:lpstr>PowerPoint Presentation</vt:lpstr>
      <vt:lpstr>PowerPoint Presentation</vt:lpstr>
      <vt:lpstr>PowerPoint Presentation</vt:lpstr>
      <vt:lpstr>Parameter Scan</vt:lpstr>
      <vt:lpstr>Parameter Scan</vt:lpstr>
      <vt:lpstr>Phase 2a – Node X</vt:lpstr>
      <vt:lpstr>PowerPoint Presentation</vt:lpstr>
      <vt:lpstr>PowerPoint Presentation</vt:lpstr>
      <vt:lpstr>PowerPoint Presentation</vt:lpstr>
      <vt:lpstr>PowerPoint Presentation</vt:lpstr>
      <vt:lpstr>Parameter Scan</vt:lpstr>
      <vt:lpstr>Parameter Scan</vt:lpstr>
      <vt:lpstr>Phase 2a – Node Y</vt:lpstr>
      <vt:lpstr>PowerPoint Presentation</vt:lpstr>
      <vt:lpstr>PowerPoint Presentation</vt:lpstr>
      <vt:lpstr>PowerPoint Presentation</vt:lpstr>
      <vt:lpstr>PowerPoint Presentation</vt:lpstr>
      <vt:lpstr>Parameter Scan</vt:lpstr>
      <vt:lpstr>Parameter Scan</vt:lpstr>
      <vt:lpstr>Phase 2a – Node Z</vt:lpstr>
      <vt:lpstr>Weak Added Node</vt:lpstr>
      <vt:lpstr>Weak Added Node</vt:lpstr>
      <vt:lpstr>Equal Strength Added Node</vt:lpstr>
      <vt:lpstr>PowerPoint Presentation</vt:lpstr>
      <vt:lpstr>Parameter Scan</vt:lpstr>
      <vt:lpstr>Parameter Scan</vt:lpstr>
      <vt:lpstr>Phase 2a Summary</vt:lpstr>
      <vt:lpstr>PowerPoint Presentation</vt:lpstr>
      <vt:lpstr>Phase 2b – Group Model</vt:lpstr>
      <vt:lpstr>Paper Model vs. Group Model Alpha_W = 0.01 Alpha_X = 0.01 Alpha_Y = 0.01 Alpha_Z = 0.01</vt:lpstr>
      <vt:lpstr>PowerPoint Presentation</vt:lpstr>
      <vt:lpstr>PowerPoint Presentation</vt:lpstr>
      <vt:lpstr>Adriana Phase 2a Model vs. Group Model Alpha_W = 216 Alpha_X = 0.01 Alpha_Y = 0.01 Alpha_Z = 0.01</vt:lpstr>
      <vt:lpstr>PowerPoint Presentation</vt:lpstr>
      <vt:lpstr>PowerPoint Presentation</vt:lpstr>
      <vt:lpstr>Sydney Phase 2a Model vs. Group Model Alpha_W = 0.01 Alpha_X = 216 Alpha_Y = 0.01 Alpha_Z = 0.01</vt:lpstr>
      <vt:lpstr>PowerPoint Presentation</vt:lpstr>
      <vt:lpstr>PowerPoint Presentation</vt:lpstr>
      <vt:lpstr>Sean Phase 2a Model vs. Group Model Alpha_W = 0.01 Alpha_X = 0.01 Alpha_Y = 216 Alpha_Z = 0.01</vt:lpstr>
      <vt:lpstr>PowerPoint Presentation</vt:lpstr>
      <vt:lpstr>PowerPoint Presentation</vt:lpstr>
      <vt:lpstr>Olivia Phase 2a Model vs. Group Model Alpha_W = 0.01 Alpha_X = 0.01 Alpha_Y = 0.01 Alpha_Z = 216</vt:lpstr>
      <vt:lpstr>PowerPoint Presentation</vt:lpstr>
      <vt:lpstr>PowerPoint Presentation</vt:lpstr>
      <vt:lpstr>Phase 2b – Parameter Scan</vt:lpstr>
      <vt:lpstr>Parameter Scan: Alpha_W</vt:lpstr>
      <vt:lpstr>Parameter Scan: Alpha_X</vt:lpstr>
      <vt:lpstr>Parameter Scan: Alpha_Y</vt:lpstr>
      <vt:lpstr>Parameter Scan: Alpha_Z</vt:lpstr>
      <vt:lpstr>Phase 2b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21</cp:revision>
  <dcterms:created xsi:type="dcterms:W3CDTF">2025-05-05T22:18:27Z</dcterms:created>
  <dcterms:modified xsi:type="dcterms:W3CDTF">2025-05-09T01:48:45Z</dcterms:modified>
</cp:coreProperties>
</file>